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765" r:id="rId2"/>
    <p:sldId id="920" r:id="rId3"/>
    <p:sldId id="845" r:id="rId4"/>
    <p:sldId id="863" r:id="rId5"/>
    <p:sldId id="912" r:id="rId6"/>
    <p:sldId id="918" r:id="rId7"/>
    <p:sldId id="915" r:id="rId8"/>
    <p:sldId id="922" r:id="rId9"/>
    <p:sldId id="923" r:id="rId10"/>
    <p:sldId id="836" r:id="rId1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2FAC"/>
    <a:srgbClr val="DCEFF0"/>
    <a:srgbClr val="EDFCFD"/>
    <a:srgbClr val="0099FF"/>
    <a:srgbClr val="BBE0E3"/>
    <a:srgbClr val="EDEFE5"/>
    <a:srgbClr val="FFEAD5"/>
    <a:srgbClr val="FFF9F3"/>
    <a:srgbClr val="FFFD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99868" autoAdjust="0"/>
  </p:normalViewPr>
  <p:slideViewPr>
    <p:cSldViewPr>
      <p:cViewPr varScale="1">
        <p:scale>
          <a:sx n="114" d="100"/>
          <a:sy n="114" d="100"/>
        </p:scale>
        <p:origin x="1206" y="14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04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latin typeface="+mn-lt"/>
                <a:cs typeface="Times New Roman" panose="02020603050405020304" pitchFamily="18" charset="0"/>
              </a:rPr>
              <a:t>ПЛАНОВЫЕ ПРОВЕРКИ</a:t>
            </a:r>
          </a:p>
        </c:rich>
      </c:tx>
      <c:layout>
        <c:manualLayout>
          <c:xMode val="edge"/>
          <c:yMode val="edge"/>
          <c:x val="0.22731383139058614"/>
          <c:y val="1.25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274126948857537E-2"/>
                  <c:y val="-3.177832661898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51-4CCB-8ABD-3926591321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51-4CCB-8ABD-3926591321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7368625708254635E-2"/>
                  <c:y val="-4.3749938052626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51-4CCB-8ABD-3926591321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51-4CCB-8ABD-392659132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522880"/>
        <c:axId val="207276288"/>
        <c:axId val="0"/>
      </c:bar3DChart>
      <c:catAx>
        <c:axId val="3852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276288"/>
        <c:crosses val="autoZero"/>
        <c:auto val="1"/>
        <c:lblAlgn val="ctr"/>
        <c:lblOffset val="100"/>
        <c:noMultiLvlLbl val="0"/>
      </c:catAx>
      <c:valAx>
        <c:axId val="20727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2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Внеплановые</a:t>
            </a:r>
            <a:r>
              <a:rPr lang="ru-RU" sz="1800" b="1" baseline="0" dirty="0"/>
              <a:t> проверки</a:t>
            </a:r>
            <a:endParaRPr lang="ru-RU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проверок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8522-4AD1-A55E-EFB4DF13283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8522-4AD1-A55E-EFB4DF13283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522-4AD1-A55E-EFB4DF13283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522-4AD1-A55E-EFB4DF1328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1836</c:v>
                </c:pt>
                <c:pt idx="1">
                  <c:v>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22-4AD1-A55E-EFB4DF132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525952"/>
        <c:axId val="207280896"/>
      </c:barChart>
      <c:catAx>
        <c:axId val="3852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280896"/>
        <c:crosses val="autoZero"/>
        <c:auto val="1"/>
        <c:lblAlgn val="ctr"/>
        <c:lblOffset val="100"/>
        <c:noMultiLvlLbl val="0"/>
      </c:catAx>
      <c:valAx>
        <c:axId val="20728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2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latin typeface="+mn-lt"/>
                <a:cs typeface="Times New Roman" panose="02020603050405020304" pitchFamily="18" charset="0"/>
              </a:rPr>
              <a:t>РЕЗУЛЬТАТИВНОСТЬ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17033232866598"/>
          <c:y val="0.13154699803149614"/>
          <c:w val="0.87360633764707185"/>
          <c:h val="0.703703986220472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994992454504167E-2"/>
                  <c:y val="-2.7900641369894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D1-4653-A31A-83AAA7523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Нарушений/ на проверку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D1-4653-A31A-83AAA75233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7005986715840122E-2"/>
                  <c:y val="-3.9023848279420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D1-4653-A31A-83AAA7523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Нарушений/ на проверку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D1-4653-A31A-83AAA7523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524416"/>
        <c:axId val="45253760"/>
        <c:axId val="0"/>
      </c:bar3DChart>
      <c:catAx>
        <c:axId val="3852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53760"/>
        <c:crosses val="autoZero"/>
        <c:auto val="1"/>
        <c:lblAlgn val="ctr"/>
        <c:lblOffset val="100"/>
        <c:noMultiLvlLbl val="0"/>
      </c:catAx>
      <c:valAx>
        <c:axId val="45253760"/>
        <c:scaling>
          <c:orientation val="minMax"/>
          <c:max val="1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2441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t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3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t" anchorCtr="0" compatLnSpc="1">
            <a:prstTxWarp prst="textNoShape">
              <a:avLst/>
            </a:prstTxWarp>
          </a:bodyPr>
          <a:lstStyle>
            <a:lvl1pPr algn="r"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b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3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b" anchorCtr="0" compatLnSpc="1">
            <a:prstTxWarp prst="textNoShape">
              <a:avLst/>
            </a:prstTxWarp>
          </a:bodyPr>
          <a:lstStyle>
            <a:lvl1pPr algn="r" defTabSz="917087">
              <a:defRPr sz="1200">
                <a:latin typeface="Times New Roman" panose="02020603050405020304" pitchFamily="18" charset="0"/>
              </a:defRPr>
            </a:lvl1pPr>
          </a:lstStyle>
          <a:p>
            <a:fld id="{AFF35BAE-0E0C-42A9-86C4-402F0121AE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46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83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>
            <a:lvl1pPr algn="r"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21" y="4717985"/>
            <a:ext cx="4986633" cy="44632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b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83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b" anchorCtr="0" compatLnSpc="1">
            <a:prstTxWarp prst="textNoShape">
              <a:avLst/>
            </a:prstTxWarp>
          </a:bodyPr>
          <a:lstStyle>
            <a:lvl1pPr algn="r" defTabSz="917087">
              <a:defRPr sz="1200">
                <a:latin typeface="Times New Roman" panose="02020603050405020304" pitchFamily="18" charset="0"/>
              </a:defRPr>
            </a:lvl1pPr>
          </a:lstStyle>
          <a:p>
            <a:fld id="{358E5C20-1A90-4F2F-AA21-106B6BAC45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076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76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A50E02-7F48-4E30-8A19-D178C896DF95}" type="slidenum">
              <a:rPr lang="ru-RU" altLang="ru-RU">
                <a:latin typeface="Times New Roman" panose="02020603050405020304" pitchFamily="18" charset="0"/>
              </a:rPr>
              <a:pPr/>
              <a:t>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61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E5C20-1A90-4F2F-AA21-106B6BAC4518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95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B89E4-11D1-4DC1-AEDA-30988EA037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6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CC065-158D-4E6C-B395-1FC8330718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13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D7AE1-9134-4319-818A-84F0787BD3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94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DDFD7-3AEE-46F0-AA6F-CDBC887FE6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941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2"/>
            <a:ext cx="8229600" cy="5727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D8D62-4870-4264-95AA-B0506A595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4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46719-E1EF-4585-A0C9-5E3C3D1A80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59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334E6-9331-43C0-AEF1-E3F4F3957B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875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B757A-2141-460F-9258-F0B9065A32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42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A505A-A064-4E3D-AC8B-7529F1AF32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3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E45DA-93A2-42F4-A2E6-7BEE9F1B80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3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559CF-5AA0-4976-89EC-B1DBD58D68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71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B34A6-F0AF-45D6-93D1-4680742FAD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45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0FB0A-CC5F-4D30-B1B9-21DC105412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110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1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FFE496-05FA-489A-8F6A-724690EDCC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«Анализ основных показателей контрольно-надзорной деятельности при осуществлении надзора за подъемными сооружениями по итогам 2022 года»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53" name="Group 36"/>
          <p:cNvGrpSpPr>
            <a:grpSpLocks/>
          </p:cNvGrpSpPr>
          <p:nvPr/>
        </p:nvGrpSpPr>
        <p:grpSpPr bwMode="auto">
          <a:xfrm>
            <a:off x="0" y="127000"/>
            <a:ext cx="9144000" cy="1611313"/>
            <a:chOff x="0" y="-251"/>
            <a:chExt cx="5760" cy="1015"/>
          </a:xfrm>
        </p:grpSpPr>
        <p:sp>
          <p:nvSpPr>
            <p:cNvPr id="206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2068" name="Picture 41" descr="fsetan_emblema2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428625" y="51212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91793" y="6348639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400" kern="0" dirty="0">
                <a:solidFill>
                  <a:schemeClr val="accent6"/>
                </a:solidFill>
              </a:rPr>
              <a:t>Благодарю за внимание!</a:t>
            </a: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41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428625" y="51212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8" descr="modernizatsiy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853" y="2705192"/>
            <a:ext cx="3676699" cy="2134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78" name="Picture 27" descr="строи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1984" y="4755420"/>
            <a:ext cx="3582238" cy="1995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462915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2" rIns="92064" bIns="46032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0406" y="3028025"/>
            <a:ext cx="4323808" cy="1673225"/>
          </a:xfrm>
          <a:prstGeom prst="roundRect">
            <a:avLst/>
          </a:prstGeom>
          <a:solidFill>
            <a:schemeClr val="bg2">
              <a:lumMod val="5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21.07.1997 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116-ФЗ «О промышленной безопасности опасных производственных объектов»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10405" y="2617132"/>
            <a:ext cx="4323809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и надзор </a:t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промышленной безопасности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8591793" y="6348639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3984" y="4846455"/>
            <a:ext cx="4348016" cy="1871787"/>
          </a:xfrm>
          <a:prstGeom prst="roundRect">
            <a:avLst/>
          </a:prstGeom>
          <a:solidFill>
            <a:schemeClr val="bg2">
              <a:lumMod val="5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/>
          <a:lstStyle/>
          <a:p>
            <a:pPr algn="ctr">
              <a:spcBef>
                <a:spcPts val="1800"/>
              </a:spcBef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</a:rPr>
              <a:t>Административный регламент по предоставлению Федеральной службой по экологическому, технологическому и атомному надзору государственной услуги по вводу в эксплуатацию лифтов, подъемных платформ для инвалидов, пассажирских конвейеров (движущихся пешеходных дорожек) и эскалаторов, за исключением эскалаторов в метрополитенах, после осуществления их монтажа в связи с заменой или модернизации (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27.11.2019 года № 454)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512553" y="1501775"/>
            <a:ext cx="8440788" cy="978336"/>
          </a:xfrm>
          <a:prstGeom prst="roundRect">
            <a:avLst/>
          </a:prstGeom>
          <a:solidFill>
            <a:srgbClr val="DCEFF0"/>
          </a:solidFill>
          <a:ln w="2222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6350"/>
          </a:sp3d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Направления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деятельности</a:t>
            </a:r>
          </a:p>
        </p:txBody>
      </p:sp>
      <p:grpSp>
        <p:nvGrpSpPr>
          <p:cNvPr id="24586" name="Group 36"/>
          <p:cNvGrpSpPr>
            <a:grpSpLocks/>
          </p:cNvGrpSpPr>
          <p:nvPr/>
        </p:nvGrpSpPr>
        <p:grpSpPr bwMode="auto">
          <a:xfrm>
            <a:off x="0" y="577849"/>
            <a:ext cx="9144000" cy="1150939"/>
            <a:chOff x="0" y="119"/>
            <a:chExt cx="5760" cy="749"/>
          </a:xfrm>
        </p:grpSpPr>
        <p:sp>
          <p:nvSpPr>
            <p:cNvPr id="24587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4594" name="Picture 41" descr="fsetan_emblema200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47" y="138695"/>
            <a:ext cx="7772400" cy="68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lang="ru-RU" altLang="ru-RU" sz="1600" b="1" kern="0" dirty="0">
              <a:solidFill>
                <a:srgbClr val="2D2D8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832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4118" name="Скругленный прямоугольник 1"/>
          <p:cNvSpPr>
            <a:spLocks noChangeArrowheads="1"/>
          </p:cNvSpPr>
          <p:nvPr/>
        </p:nvSpPr>
        <p:spPr bwMode="auto">
          <a:xfrm>
            <a:off x="713460" y="980729"/>
            <a:ext cx="777240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altLang="ru-RU" sz="2000" b="1" dirty="0">
                <a:solidFill>
                  <a:srgbClr val="002060"/>
                </a:solidFill>
              </a:rPr>
              <a:t>ПОДНАДЗОРНЫЕ ОБЪЕКТЫ</a:t>
            </a:r>
          </a:p>
        </p:txBody>
      </p:sp>
      <p:sp>
        <p:nvSpPr>
          <p:cNvPr id="9" name="Объект 1"/>
          <p:cNvSpPr>
            <a:spLocks noGrp="1"/>
          </p:cNvSpPr>
          <p:nvPr>
            <p:ph sz="half" idx="1"/>
          </p:nvPr>
        </p:nvSpPr>
        <p:spPr>
          <a:xfrm>
            <a:off x="467544" y="2136998"/>
            <a:ext cx="4015132" cy="4104456"/>
          </a:xfrm>
          <a:solidFill>
            <a:schemeClr val="lt1">
              <a:alpha val="87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i="1" u="sng" dirty="0">
                <a:solidFill>
                  <a:srgbClr val="002060"/>
                </a:solidFill>
                <a:cs typeface="Times New Roman" pitchFamily="18" charset="0"/>
              </a:rPr>
              <a:t>Промышленная безопасность:</a:t>
            </a:r>
            <a:endParaRPr lang="ru-RU" sz="150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ru-RU" sz="1500" dirty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500" b="1" i="1" dirty="0">
                <a:latin typeface="+mj-lt"/>
                <a:cs typeface="Times New Roman" pitchFamily="18" charset="0"/>
              </a:rPr>
              <a:t>поднадзорных организаций</a:t>
            </a:r>
            <a:r>
              <a:rPr lang="ru-RU" sz="1500" b="1" dirty="0">
                <a:latin typeface="+mj-lt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–</a:t>
            </a:r>
            <a:r>
              <a:rPr lang="ru-RU" sz="15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1801</a:t>
            </a:r>
            <a:r>
              <a:rPr lang="ru-RU" sz="15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500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1500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III</a:t>
            </a:r>
            <a:r>
              <a:rPr lang="ru-RU" sz="1500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класс – 6, </a:t>
            </a:r>
            <a:r>
              <a:rPr lang="en-US" sz="1500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IV </a:t>
            </a:r>
            <a:r>
              <a:rPr lang="ru-RU" sz="1500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класс – 1795)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500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  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i="1" dirty="0">
                <a:latin typeface="+mj-lt"/>
                <a:cs typeface="Times New Roman" pitchFamily="18" charset="0"/>
              </a:rPr>
              <a:t>опасных производственных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i="1" dirty="0">
                <a:latin typeface="+mj-lt"/>
                <a:cs typeface="Times New Roman" pitchFamily="18" charset="0"/>
              </a:rPr>
              <a:t>объектов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15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2710</a:t>
            </a:r>
            <a:endParaRPr lang="ru-RU" sz="15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i="1" dirty="0">
                <a:latin typeface="+mj-lt"/>
                <a:cs typeface="Times New Roman" pitchFamily="18" charset="0"/>
              </a:rPr>
              <a:t>(</a:t>
            </a:r>
            <a:r>
              <a:rPr lang="en-US" sz="1500" i="1" dirty="0">
                <a:latin typeface="+mj-lt"/>
                <a:cs typeface="Times New Roman" pitchFamily="18" charset="0"/>
              </a:rPr>
              <a:t>III</a:t>
            </a:r>
            <a:r>
              <a:rPr lang="ru-RU" sz="1500" i="1" dirty="0">
                <a:latin typeface="+mj-lt"/>
                <a:cs typeface="Times New Roman" pitchFamily="18" charset="0"/>
              </a:rPr>
              <a:t> класс </a:t>
            </a:r>
            <a:r>
              <a:rPr lang="ru-RU" sz="1500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1500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5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6,</a:t>
            </a:r>
            <a:r>
              <a:rPr lang="ru-RU" sz="1500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1500" i="1" dirty="0">
                <a:latin typeface="+mj-lt"/>
                <a:cs typeface="Times New Roman" pitchFamily="18" charset="0"/>
              </a:rPr>
              <a:t>IV</a:t>
            </a:r>
            <a:r>
              <a:rPr lang="ru-RU" sz="1500" i="1" dirty="0">
                <a:latin typeface="+mj-lt"/>
                <a:cs typeface="Times New Roman" pitchFamily="18" charset="0"/>
              </a:rPr>
              <a:t> </a:t>
            </a:r>
            <a:r>
              <a:rPr lang="ru-RU" sz="1500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класс –</a:t>
            </a:r>
            <a:r>
              <a:rPr lang="ru-RU" sz="1500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sz="15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2704)</a:t>
            </a:r>
          </a:p>
          <a:p>
            <a:pPr marL="0" indent="0">
              <a:buNone/>
            </a:pPr>
            <a:endParaRPr lang="ru-RU" sz="1500" b="1" i="1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i="1" dirty="0">
                <a:cs typeface="Times New Roman" pitchFamily="18" charset="0"/>
              </a:rPr>
              <a:t>подъемных сооружений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–</a:t>
            </a:r>
            <a:r>
              <a:rPr lang="ru-RU" sz="15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C00000"/>
                </a:solidFill>
                <a:cs typeface="Times New Roman" pitchFamily="18" charset="0"/>
              </a:rPr>
              <a:t>12 381</a:t>
            </a:r>
            <a:endParaRPr lang="ru-RU" sz="150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dirty="0">
                <a:latin typeface="+mj-lt"/>
                <a:cs typeface="Times New Roman" pitchFamily="18" charset="0"/>
              </a:rPr>
              <a:t>                      </a:t>
            </a:r>
          </a:p>
          <a:p>
            <a:pPr marL="0" indent="0">
              <a:buNone/>
            </a:pPr>
            <a:endParaRPr lang="ru-RU" sz="15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 bwMode="auto">
          <a:xfrm>
            <a:off x="4788024" y="2136998"/>
            <a:ext cx="4032448" cy="4104456"/>
          </a:xfrm>
          <a:prstGeom prst="rect">
            <a:avLst/>
          </a:prstGeom>
          <a:solidFill>
            <a:schemeClr val="lt1">
              <a:alpha val="87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200" b="1" i="1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Надзор за опасными объектами (</a:t>
            </a:r>
            <a:r>
              <a:rPr lang="ru-RU" sz="5200" b="1" i="1" u="sng" dirty="0">
                <a:solidFill>
                  <a:srgbClr val="002060"/>
                </a:solidFill>
              </a:rPr>
              <a:t>лифты, подъемные платформы для инвалидов, пассажирские конвейеры (движущиеся пешеходные дорожки) и эскалаторов, за исключением эскалаторов в метрополитенах)</a:t>
            </a:r>
            <a:r>
              <a:rPr lang="ru-RU" sz="5200" b="1" i="1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: 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ru-RU" sz="5200" b="1" i="1" u="sng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b="1" i="1" dirty="0">
                <a:solidFill>
                  <a:schemeClr val="tx2"/>
                </a:solidFill>
                <a:cs typeface="Times New Roman" pitchFamily="18" charset="0"/>
              </a:rPr>
              <a:t>Число поднадзорных организаций </a:t>
            </a:r>
            <a:r>
              <a:rPr lang="ru-RU" sz="5600" b="1" dirty="0">
                <a:solidFill>
                  <a:srgbClr val="C00000"/>
                </a:solidFill>
                <a:cs typeface="Times New Roman" pitchFamily="18" charset="0"/>
              </a:rPr>
              <a:t>– 2396</a:t>
            </a:r>
            <a:r>
              <a:rPr lang="ru-RU" sz="5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56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b="1" dirty="0">
                <a:solidFill>
                  <a:schemeClr val="tx2"/>
                </a:solidFill>
                <a:cs typeface="Times New Roman" pitchFamily="18" charset="0"/>
              </a:rPr>
              <a:t>Число поднадзорных объектов </a:t>
            </a:r>
            <a:r>
              <a:rPr lang="ru-RU" sz="5600" b="1" dirty="0">
                <a:solidFill>
                  <a:srgbClr val="C00000"/>
                </a:solidFill>
                <a:cs typeface="Times New Roman" pitchFamily="18" charset="0"/>
              </a:rPr>
              <a:t>– 49 237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dirty="0">
                <a:solidFill>
                  <a:schemeClr val="tx2"/>
                </a:solidFill>
                <a:cs typeface="Times New Roman" pitchFamily="18" charset="0"/>
              </a:rPr>
              <a:t>Лифтов</a:t>
            </a:r>
            <a:r>
              <a:rPr lang="ru-RU" sz="56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5600" b="1" dirty="0">
                <a:solidFill>
                  <a:srgbClr val="C00000"/>
                </a:solidFill>
                <a:cs typeface="Times New Roman" pitchFamily="18" charset="0"/>
              </a:rPr>
              <a:t>– 47 781</a:t>
            </a:r>
            <a:endParaRPr lang="ru-RU" sz="560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dirty="0">
                <a:solidFill>
                  <a:schemeClr val="tx2"/>
                </a:solidFill>
                <a:cs typeface="Times New Roman" pitchFamily="18" charset="0"/>
              </a:rPr>
              <a:t>Эскалаторов</a:t>
            </a:r>
            <a:r>
              <a:rPr lang="ru-RU" sz="56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5600" b="1" dirty="0">
                <a:solidFill>
                  <a:srgbClr val="C00000"/>
                </a:solidFill>
                <a:cs typeface="Times New Roman" pitchFamily="18" charset="0"/>
              </a:rPr>
              <a:t>– 1020</a:t>
            </a:r>
            <a:r>
              <a:rPr lang="ru-RU" sz="5600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dirty="0">
                <a:solidFill>
                  <a:schemeClr val="tx2"/>
                </a:solidFill>
                <a:cs typeface="Times New Roman" pitchFamily="18" charset="0"/>
              </a:rPr>
              <a:t>Пассажирских конвейеров </a:t>
            </a:r>
            <a:r>
              <a:rPr lang="ru-RU" sz="5600" b="1" dirty="0">
                <a:solidFill>
                  <a:srgbClr val="C00000"/>
                </a:solidFill>
                <a:cs typeface="Times New Roman" pitchFamily="18" charset="0"/>
              </a:rPr>
              <a:t>– 235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dirty="0">
                <a:solidFill>
                  <a:schemeClr val="tx2"/>
                </a:solidFill>
                <a:cs typeface="Times New Roman" pitchFamily="18" charset="0"/>
              </a:rPr>
              <a:t>Платформы подъемные для инвалидов </a:t>
            </a:r>
            <a:r>
              <a:rPr lang="ru-RU" sz="5600" b="1" dirty="0">
                <a:solidFill>
                  <a:srgbClr val="C00000"/>
                </a:solidFill>
                <a:cs typeface="Times New Roman" pitchFamily="18" charset="0"/>
              </a:rPr>
              <a:t>– 237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ru-RU" sz="56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8941"/>
            <a:ext cx="576064" cy="5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8485859" y="6329264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921122469"/>
              </p:ext>
            </p:extLst>
          </p:nvPr>
        </p:nvGraphicFramePr>
        <p:xfrm>
          <a:off x="323528" y="1916832"/>
          <a:ext cx="2592288" cy="44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83415"/>
              </p:ext>
            </p:extLst>
          </p:nvPr>
        </p:nvGraphicFramePr>
        <p:xfrm>
          <a:off x="0" y="1052736"/>
          <a:ext cx="89644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Проведение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проверок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8941"/>
            <a:ext cx="576064" cy="5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436655" y="6291298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4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45496340"/>
              </p:ext>
            </p:extLst>
          </p:nvPr>
        </p:nvGraphicFramePr>
        <p:xfrm>
          <a:off x="2973983" y="1757602"/>
          <a:ext cx="2615592" cy="459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17624996"/>
              </p:ext>
            </p:extLst>
          </p:nvPr>
        </p:nvGraphicFramePr>
        <p:xfrm>
          <a:off x="5647742" y="2026757"/>
          <a:ext cx="2838117" cy="432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21339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E:\09.04.2020\Доклад 2023 (за 2022)\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31" y="1412776"/>
            <a:ext cx="2998669" cy="424226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09.04.2020\Доклад 2023 (за 2022)\1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" y="1412776"/>
            <a:ext cx="3047643" cy="430005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142875"/>
            <a:ext cx="7772400" cy="5492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lang="ru-RU" altLang="ru-RU" sz="1600" b="1" dirty="0">
              <a:solidFill>
                <a:srgbClr val="2D2D8A"/>
              </a:solidFill>
              <a:latin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83626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2" name="Скругленный прямоугольник 3"/>
          <p:cNvSpPr>
            <a:spLocks noChangeArrowheads="1"/>
          </p:cNvSpPr>
          <p:nvPr/>
        </p:nvSpPr>
        <p:spPr bwMode="auto">
          <a:xfrm>
            <a:off x="251521" y="908720"/>
            <a:ext cx="8740775" cy="635534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82F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Профилактические мероприятия в отношении контролируемых лиц</a:t>
            </a:r>
            <a:endParaRPr lang="ru-RU" altLang="ru-RU" b="1" dirty="0">
              <a:solidFill>
                <a:srgbClr val="082F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1" descr="fsetan_emblema2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8941"/>
            <a:ext cx="576064" cy="5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436655" y="6291298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5</a:t>
            </a:r>
          </a:p>
        </p:txBody>
      </p:sp>
      <p:pic>
        <p:nvPicPr>
          <p:cNvPr id="1026" name="Picture 2" descr="E:\09.04.2020\Доклад 2023 (за 2022)\3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7248"/>
            <a:ext cx="3107385" cy="4451499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09.04.2020\Доклад 2023 (за 2022)\1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7248"/>
            <a:ext cx="3128063" cy="443660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09.04.2020\Доклад 2023 (за 2022)\24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76" y="2204864"/>
            <a:ext cx="3342769" cy="450470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6402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8556434" y="6340532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6</a:t>
            </a:r>
          </a:p>
        </p:txBody>
      </p:sp>
      <p:pic>
        <p:nvPicPr>
          <p:cNvPr id="3076" name="Picture 4" descr="G:\09.04.2020\Доклад 9 мес 2020\презентации\фото Коврижкин\Установлено оборудование  в МП с нарушениями\Фотки с айфона 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28" y="3668828"/>
            <a:ext cx="1461633" cy="1461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09.04.2020\Доклад 9 мес 2020\презентации\фото Коврижкин\Установлено оборудование  в МП с нарушениями\Фотографии от 12.05.2019 с айфона 1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78" y="5229200"/>
            <a:ext cx="1386305" cy="1700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88402" y="146032"/>
            <a:ext cx="833263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Государственная услуга по вводу лифтов в эксплуатацию после замены/модернизации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161252" y="1311835"/>
            <a:ext cx="4867084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Нарушения, выявляемые при контрольных осмотрах лифтов</a:t>
            </a:r>
          </a:p>
        </p:txBody>
      </p:sp>
      <p:pic>
        <p:nvPicPr>
          <p:cNvPr id="18" name="Picture 6" descr="G:\09.04.2020\Доклад 9 мес 2020\презентации\фото Коврижкин\Кронштейны крепления направляющих кабины и противовеса установлены с нарушениями\Фотки с айфона 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91" y="5229200"/>
            <a:ext cx="1418706" cy="1724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G:\09.04.2020\Доклад 9 мес 2020\презентации\фото Коврижкин\Кронштейны крепления направляющих кабины и противовеса установлены с нарушениями\Фотографии от 12.05.2019 с айфона 4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690" y="1896600"/>
            <a:ext cx="1389626" cy="1700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G:\09.04.2020\Доклад 9 мес 2020\презентации\фото Коврижкин\Кронштейны крепления направляющих кабины и противовеса установлены с нарушениями\Фотографии от 12.05.2019 с айфона 5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937" y="1885220"/>
            <a:ext cx="1389628" cy="1712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G:\09.04.2020\Доклад 9 мес 2020\презентации\фото Коврижкин\Кронштейны крепления направляющих кабины и противовеса установлены с нарушениями\Фотки с айфона 3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12" y="1917014"/>
            <a:ext cx="1431371" cy="1680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:\09.04.2020\Доклад 9 мес 2020\презентации\фото Коврижкин\Протечка кровли в МП\Фотографии от 12.05.2019 с айфона 96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18" y="5224836"/>
            <a:ext cx="1423968" cy="1724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" descr="G:\09.04.2020\Доклад 9 мес 2020\презентации\фото Коврижкин\Установлено оборудование в МП не относящееся к лифту\Фотки с айфона 2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7" y="3675760"/>
            <a:ext cx="1461633" cy="1461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G:\09.04.2020\Доклад 9 мес 2020\презентации\фото Коврижкин\Протечка кровли в МП\Фотки с айфона 27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86" y="3675759"/>
            <a:ext cx="1461633" cy="1461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E:\09.04.2020\Доклад 2023 (за 2022)\45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49995"/>
            <a:ext cx="3708865" cy="514136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985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Users\USER\Desktop\IMG_20180524_1852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8" y="2046444"/>
            <a:ext cx="2615649" cy="1729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7</a:t>
            </a:r>
          </a:p>
        </p:txBody>
      </p:sp>
      <p:pic>
        <p:nvPicPr>
          <p:cNvPr id="10" name="Рисунок 9" descr="C:\Users\USER\Desktop\IMG_20191127_1215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65" y="1933741"/>
            <a:ext cx="2623993" cy="3304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75230" y="3787749"/>
            <a:ext cx="2628117" cy="929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82FAC"/>
                </a:solidFill>
              </a:rPr>
              <a:t>Крепление портала двери шахты лифта не закреплено к стене </a:t>
            </a:r>
          </a:p>
        </p:txBody>
      </p:sp>
      <p:pic>
        <p:nvPicPr>
          <p:cNvPr id="12" name="Рисунок 11" descr="C:\Users\USER\Desktop\IMG_20190507_1816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27" y="2005336"/>
            <a:ext cx="2581206" cy="17786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339827" y="3787749"/>
            <a:ext cx="2581208" cy="929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82FAC"/>
                </a:solidFill>
              </a:rPr>
              <a:t>Над входом в машинное помещение лифта не закрыто отверстие в стене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69765" y="5237840"/>
            <a:ext cx="2623993" cy="511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82FAC"/>
                </a:solidFill>
              </a:rPr>
              <a:t>Тяги противовеса лифта разной длины</a:t>
            </a:r>
          </a:p>
        </p:txBody>
      </p:sp>
      <p:pic>
        <p:nvPicPr>
          <p:cNvPr id="16" name="Рисунок 15" descr="C:\Users\USER\Desktop\IMG_20180510_1320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4972964"/>
            <a:ext cx="2114250" cy="1749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2642887" y="6014435"/>
            <a:ext cx="3696940" cy="708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82FAC"/>
                </a:solidFill>
              </a:rPr>
              <a:t>Упоры каната ограничителя скорости закреплены двумя креплениями вместо четырех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88402" y="146032"/>
            <a:ext cx="833263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Государственная услуга по вводу лифтов в эксплуатацию после замены/модернизации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84199" y="1401204"/>
            <a:ext cx="8332631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Нарушения, выявляемые при контрольных осмотрах лифтов</a:t>
            </a:r>
          </a:p>
        </p:txBody>
      </p:sp>
    </p:spTree>
    <p:extLst>
      <p:ext uri="{BB962C8B-B14F-4D97-AF65-F5344CB8AC3E}">
        <p14:creationId xmlns:p14="http://schemas.microsoft.com/office/powerpoint/2010/main" val="365830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205171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sz="2000" b="1" dirty="0"/>
              <a:t>Авария автогидроподъёмника в ООО «</a:t>
            </a:r>
            <a:r>
              <a:rPr lang="ru-RU" sz="2000" b="1" dirty="0" err="1"/>
              <a:t>Автострой</a:t>
            </a:r>
            <a:r>
              <a:rPr lang="ru-RU" sz="2000" b="1" dirty="0"/>
              <a:t>» (23.05.2022)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Екатерина Киселева\Desktop\Автострой\Левые выносные опоры (аутригеры), (фото. 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31719"/>
            <a:ext cx="2801318" cy="2100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катерина Киселева\Desktop\Автострой\Первая (корневая) секция стрелы автоподъемника имеет разрывы металла и разлом (фото. 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2"/>
          <a:stretch/>
        </p:blipFill>
        <p:spPr bwMode="auto">
          <a:xfrm>
            <a:off x="4139952" y="1853241"/>
            <a:ext cx="4840138" cy="271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катерина Киселева\Desktop\Автострой\Следы ранее проведенного ремонта, в виде металлических вставок, накладок (фото. 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3" y="1853243"/>
            <a:ext cx="3616948" cy="2712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Екатерина Киселева\Desktop\Автострой\Трещина в сварном шве со следами коррозии у основания первой секции стрелы (фото. 4)_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4635509"/>
            <a:ext cx="2741952" cy="205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Екатерина Киселева\Desktop\Автострой\Угол наклона основания стрелы к горизонту,  составляет 30 градусов (фото. 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2488" y="4938156"/>
            <a:ext cx="2073986" cy="1515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34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D8D62-4870-4264-95AA-B0506A595273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1026" name="Picture 2" descr="E:\09.04.2020\Доклад 2023 (за 2022)\Снимо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r="865"/>
          <a:stretch/>
        </p:blipFill>
        <p:spPr bwMode="auto">
          <a:xfrm>
            <a:off x="0" y="0"/>
            <a:ext cx="9157066" cy="687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2214894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66988</TotalTime>
  <Words>403</Words>
  <Application>Microsoft Office PowerPoint</Application>
  <PresentationFormat>Экран (4:3)</PresentationFormat>
  <Paragraphs>76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ГГТН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Копылов</dc:creator>
  <cp:lastModifiedBy>Балобанов Сергей Валерьевич</cp:lastModifiedBy>
  <cp:revision>2914</cp:revision>
  <cp:lastPrinted>2020-10-27T08:19:39Z</cp:lastPrinted>
  <dcterms:created xsi:type="dcterms:W3CDTF">2000-02-02T11:29:10Z</dcterms:created>
  <dcterms:modified xsi:type="dcterms:W3CDTF">2023-03-17T07:54:25Z</dcterms:modified>
</cp:coreProperties>
</file>